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46"/>
  </p:notesMasterIdLst>
  <p:handoutMasterIdLst>
    <p:handoutMasterId r:id="rId47"/>
  </p:handoutMasterIdLst>
  <p:sldIdLst>
    <p:sldId id="295" r:id="rId3"/>
    <p:sldId id="322" r:id="rId4"/>
    <p:sldId id="338" r:id="rId5"/>
    <p:sldId id="323" r:id="rId6"/>
    <p:sldId id="324" r:id="rId7"/>
    <p:sldId id="328" r:id="rId8"/>
    <p:sldId id="340" r:id="rId9"/>
    <p:sldId id="325" r:id="rId10"/>
    <p:sldId id="326" r:id="rId11"/>
    <p:sldId id="327" r:id="rId12"/>
    <p:sldId id="320" r:id="rId13"/>
    <p:sldId id="336" r:id="rId14"/>
    <p:sldId id="329" r:id="rId15"/>
    <p:sldId id="301" r:id="rId16"/>
    <p:sldId id="289" r:id="rId17"/>
    <p:sldId id="317" r:id="rId18"/>
    <p:sldId id="318" r:id="rId19"/>
    <p:sldId id="316" r:id="rId20"/>
    <p:sldId id="276" r:id="rId21"/>
    <p:sldId id="334" r:id="rId22"/>
    <p:sldId id="303" r:id="rId23"/>
    <p:sldId id="304" r:id="rId24"/>
    <p:sldId id="280" r:id="rId25"/>
    <p:sldId id="310" r:id="rId26"/>
    <p:sldId id="290" r:id="rId27"/>
    <p:sldId id="291" r:id="rId28"/>
    <p:sldId id="311" r:id="rId29"/>
    <p:sldId id="287" r:id="rId30"/>
    <p:sldId id="312" r:id="rId31"/>
    <p:sldId id="288" r:id="rId32"/>
    <p:sldId id="305" r:id="rId33"/>
    <p:sldId id="321" r:id="rId34"/>
    <p:sldId id="337" r:id="rId35"/>
    <p:sldId id="282" r:id="rId36"/>
    <p:sldId id="309" r:id="rId37"/>
    <p:sldId id="273" r:id="rId38"/>
    <p:sldId id="300" r:id="rId39"/>
    <p:sldId id="286" r:id="rId40"/>
    <p:sldId id="292" r:id="rId41"/>
    <p:sldId id="306" r:id="rId42"/>
    <p:sldId id="331" r:id="rId43"/>
    <p:sldId id="307" r:id="rId44"/>
    <p:sldId id="308" r:id="rId45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542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24" autoAdjust="0"/>
  </p:normalViewPr>
  <p:slideViewPr>
    <p:cSldViewPr>
      <p:cViewPr>
        <p:scale>
          <a:sx n="70" d="100"/>
          <a:sy n="70" d="100"/>
        </p:scale>
        <p:origin x="-522" y="-72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TRANI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uigi_riserbato 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756" y="332656"/>
            <a:ext cx="2520280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 descr="Giuseppe Di Marzio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0196" y="1700808"/>
            <a:ext cx="2880320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Giuseppe Corra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748" y="4149080"/>
            <a:ext cx="2448272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 descr="Carlo Laurora_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10836" y="332656"/>
            <a:ext cx="2232248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 descr="Stefano Di Modugno_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38828" y="3645024"/>
            <a:ext cx="2278414" cy="25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Segnaposto contenuto 2"/>
          <p:cNvSpPr txBox="1">
            <a:spLocks/>
          </p:cNvSpPr>
          <p:nvPr/>
        </p:nvSpPr>
        <p:spPr>
          <a:xfrm>
            <a:off x="2277988" y="2852936"/>
            <a:ext cx="3131842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>
          <a:xfrm>
            <a:off x="0" y="2348880"/>
            <a:ext cx="321409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Luigi  Riserbato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it-IT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primo  Presidente  del Consiglio provinciale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894612" y="2276872"/>
            <a:ext cx="16561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24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6886500" y="551723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Stefano  Di Modugno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  <a:endParaRPr lang="it-IT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7174532" y="1844824"/>
            <a:ext cx="280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Carlo  Laurora 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Provinciale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622988" y="5517232"/>
            <a:ext cx="2936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Giuseppe  Corrado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Consigliere  Provinciale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502124" y="3429000"/>
            <a:ext cx="4004751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</a:rPr>
              <a:t>Giuseppe  Di Marzio 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Assessore</a:t>
            </a:r>
          </a:p>
          <a:p>
            <a:pPr algn="ctr">
              <a:lnSpc>
                <a:spcPct val="90000"/>
              </a:lnSpc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(Lavori Pubblici ed Infrastrutture</a:t>
            </a:r>
            <a:r>
              <a:rPr lang="it-IT" sz="2400" dirty="0" smtClean="0"/>
              <a:t>)</a:t>
            </a:r>
            <a:endParaRPr lang="it-IT" sz="24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18148" y="404664"/>
            <a:ext cx="4715552" cy="76768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TRANI IN PROVINCIA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38309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14292" y="332656"/>
            <a:ext cx="6705509" cy="936104"/>
          </a:xfrm>
        </p:spPr>
        <p:txBody>
          <a:bodyPr>
            <a:normAutofit fontScale="90000"/>
          </a:bodyPr>
          <a:lstStyle/>
          <a:p>
            <a: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SEDI:</a:t>
            </a:r>
            <a:b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VIALE DE GEMMIS  42/44 </a:t>
            </a:r>
          </a:p>
        </p:txBody>
      </p:sp>
      <p:pic>
        <p:nvPicPr>
          <p:cNvPr id="6" name="Immagine 5" descr="Viale De Gemm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8" y="332656"/>
            <a:ext cx="4928814" cy="2628000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CasellaDiTesto 8"/>
          <p:cNvSpPr txBox="1"/>
          <p:nvPr/>
        </p:nvSpPr>
        <p:spPr>
          <a:xfrm>
            <a:off x="0" y="3645024"/>
            <a:ext cx="1218882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SETTORI: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it-IT" sz="2000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Politiche Del Lavoro, Formazione Professionale, Pubblica Istruzione e </a:t>
            </a:r>
            <a:r>
              <a:rPr lang="it-IT" sz="2000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Ita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Cultura Sport e Turismo;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Politiche Sociali;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Politiche Comunitarie e Servizi Attivi al Cittadino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;</a:t>
            </a:r>
            <a:endParaRPr lang="it-IT" sz="2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38038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72201" y="332656"/>
            <a:ext cx="5616624" cy="936104"/>
          </a:xfrm>
        </p:spPr>
        <p:txBody>
          <a:bodyPr>
            <a:normAutofit fontScale="90000"/>
          </a:bodyPr>
          <a:lstStyle/>
          <a:p>
            <a: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SEDI: </a:t>
            </a:r>
            <a:br>
              <a:rPr lang="nl-NL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VIA TASSELGARDO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0" y="4509120"/>
            <a:ext cx="71025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SETTORI: </a:t>
            </a:r>
            <a:endParaRPr lang="it-IT" sz="2000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Contenzioso;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Ambiente, Energia, Aree; Protette; Rifiuti e Bonifiche</a:t>
            </a:r>
            <a:r>
              <a:rPr lang="it-IT" sz="20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lnSpc>
                <a:spcPct val="90000"/>
              </a:lnSpc>
            </a:pPr>
            <a:endParaRPr lang="it-IT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11" descr="Via Tasselgardo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87" y="332658"/>
            <a:ext cx="4716000" cy="4030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Via Tasselgar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0516" y="2492896"/>
            <a:ext cx="4582245" cy="3312368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  <p:extLst>
      <p:ext uri="{BB962C8B-B14F-4D97-AF65-F5344CB8AC3E}">
        <p14:creationId xmlns="" xmlns:p14="http://schemas.microsoft.com/office/powerpoint/2010/main" val="40638038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14492" y="620688"/>
            <a:ext cx="5112568" cy="106680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n. 1 Trani - Andria. </a:t>
            </a:r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46140" y="2708920"/>
            <a:ext cx="8568952" cy="3598912"/>
          </a:xfrm>
        </p:spPr>
        <p:txBody>
          <a:bodyPr numCol="1">
            <a:normAutofit/>
          </a:bodyPr>
          <a:lstStyle/>
          <a:p>
            <a:pPr algn="just" fontAlgn="ctr"/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ammodernamento e allargamento del piano viabile, delle relative pertinenze della s.p. 1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Trani-Andria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ctr"/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€ 21.626.892,83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ctr"/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Consegna Lavori sotto riserva di Legge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attesa di firmare il Contratto</a:t>
            </a:r>
            <a:endParaRPr lang="it-IT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 descr="Trani-Andri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23" y="332656"/>
            <a:ext cx="6670477" cy="19442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Immagine 4" descr="Trani-Andria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92896"/>
            <a:ext cx="3574132" cy="3456384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12700" stA="30000" endPos="30000" dist="5000" dir="5400000" sy="-100000" algn="bl" rotWithShape="0"/>
            <a:softEdge rad="1270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70895956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8188" y="332656"/>
            <a:ext cx="3995472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MONTALTINO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5085184"/>
            <a:ext cx="9143538" cy="1163960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Sistemazione e messa in sicurezza raccordo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s.s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16 – 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s.s.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170 fino a Montaltino S.P..26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300.000,00 (Lavori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Esecuzione)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mmagine 4" descr="Montalt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4204" y="1618472"/>
            <a:ext cx="7900416" cy="3106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8759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CLASSICO DE SANCTIS</a:t>
            </a:r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Segnaposto contenuto 3" descr="Vista Impianto Sportivo Liceo De Sanctis Tra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972" y="1916832"/>
            <a:ext cx="8640960" cy="3961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CLASSICO DE SANCTIS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7788" y="1905000"/>
            <a:ext cx="11161240" cy="3324200"/>
          </a:xfrm>
        </p:spPr>
        <p:txBody>
          <a:bodyPr/>
          <a:lstStyle/>
          <a:p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Eseguiti Lavori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di sostituzione infissi e manutenzione aule per riduzione rischio vulnerabilità	€ 100.000,00		</a:t>
            </a:r>
          </a:p>
          <a:p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Lavori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corso per la manutenzione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straordinaria e abbattimento barriere	€ 125.000,00	</a:t>
            </a: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TOTALE 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FINANZIATO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	€ 225.000,00	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9450120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82044" y="2218184"/>
            <a:ext cx="6696744" cy="1066800"/>
          </a:xfrm>
        </p:spPr>
        <p:txBody>
          <a:bodyPr anchor="ctr"/>
          <a:lstStyle/>
          <a:p>
            <a:pPr algn="ctr"/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ISTITUTO “BOVIO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653136"/>
            <a:ext cx="12188825" cy="1440160"/>
          </a:xfrm>
        </p:spPr>
        <p:txBody>
          <a:bodyPr>
            <a:normAutofit/>
          </a:bodyPr>
          <a:lstStyle/>
          <a:p>
            <a:r>
              <a:rPr lang="it-IT" spc="300" dirty="0"/>
              <a:t>Lavori di adeguamento alle norme ed implementazione impianto	</a:t>
            </a:r>
            <a:endParaRPr lang="it-IT" spc="300" dirty="0" smtClean="0"/>
          </a:p>
          <a:p>
            <a:pPr>
              <a:buNone/>
            </a:pPr>
            <a:r>
              <a:rPr lang="it-IT" spc="300" dirty="0" smtClean="0"/>
              <a:t> € </a:t>
            </a:r>
            <a:r>
              <a:rPr lang="it-IT" spc="300" dirty="0"/>
              <a:t>125.000,00		</a:t>
            </a:r>
          </a:p>
        </p:txBody>
      </p:sp>
      <p:pic>
        <p:nvPicPr>
          <p:cNvPr id="4" name="Immagine 3" descr="Bovio Tra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3528392" cy="2616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16133308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2218184"/>
            <a:ext cx="9143538" cy="1066800"/>
          </a:xfrm>
        </p:spPr>
        <p:txBody>
          <a:bodyPr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</a:rPr>
              <a:t>ISTITUTO “VECCHI”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4569296"/>
            <a:ext cx="9143538" cy="1235968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riqualificazione impianti sportivi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400.000,00 (Mutuo). Bando in preparazione</a:t>
            </a:r>
          </a:p>
          <a:p>
            <a:endParaRPr lang="it-IT" dirty="0"/>
          </a:p>
          <a:p>
            <a:pPr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4" name="Immagine 3" descr="Impianto Sportivo Liceo Vecchi Tra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24" y="332656"/>
            <a:ext cx="2830328" cy="2123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9097628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ISTRUZIONE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Gli Indirizzi Scolastici approvati </a:t>
            </a:r>
            <a:r>
              <a:rPr lang="it-IT" dirty="0"/>
              <a:t>dalla Regione Puglia dal 2010 ad </a:t>
            </a:r>
            <a:r>
              <a:rPr lang="it-IT" dirty="0" smtClean="0"/>
              <a:t>oggi nelle scuole di Trani. </a:t>
            </a:r>
          </a:p>
          <a:p>
            <a:pPr marL="0" indent="0">
              <a:buNone/>
            </a:pPr>
            <a:r>
              <a:rPr lang="it-IT" dirty="0" smtClean="0"/>
              <a:t>TRANI</a:t>
            </a:r>
            <a:r>
              <a:rPr lang="it-IT" dirty="0"/>
              <a:t>	Liceo scientifico "Vecchi"	2011/2012	SCIENZE APPLICATE	</a:t>
            </a:r>
          </a:p>
          <a:p>
            <a:pPr marL="0" indent="0">
              <a:buNone/>
            </a:pPr>
            <a:r>
              <a:rPr lang="it-IT" dirty="0"/>
              <a:t>TRANI	Liceo Classico "De </a:t>
            </a:r>
            <a:r>
              <a:rPr lang="it-IT" dirty="0" err="1"/>
              <a:t>Santis</a:t>
            </a:r>
            <a:r>
              <a:rPr lang="it-IT" dirty="0"/>
              <a:t>"	2011/2012	SCIENZE UMANE: ECONOMICO 	</a:t>
            </a:r>
          </a:p>
          <a:p>
            <a:pPr marL="0" indent="0">
              <a:buNone/>
            </a:pPr>
            <a:r>
              <a:rPr lang="it-IT" dirty="0" smtClean="0"/>
              <a:t>TRANI</a:t>
            </a:r>
            <a:r>
              <a:rPr lang="it-IT" dirty="0"/>
              <a:t>	I.I.S.S. "Bovio"	2012/2013	ENOGASTRONOMIA E OSPITALITA' ALBERGHIERA	</a:t>
            </a:r>
          </a:p>
          <a:p>
            <a:pPr marL="0" indent="0">
              <a:buNone/>
            </a:pPr>
            <a:r>
              <a:rPr lang="it-IT" dirty="0"/>
              <a:t>TRANI	I.T.C. "A. Moro"	2012/2013	TURISMO	</a:t>
            </a:r>
            <a:endParaRPr lang="it-IT" dirty="0" smtClean="0"/>
          </a:p>
          <a:p>
            <a:pPr marL="0" indent="0">
              <a:buNone/>
            </a:pPr>
            <a:r>
              <a:rPr lang="it-IT" dirty="0"/>
              <a:t>TRANI	Liceo Classico "De </a:t>
            </a:r>
            <a:r>
              <a:rPr lang="it-IT" dirty="0" err="1"/>
              <a:t>Santis</a:t>
            </a:r>
            <a:r>
              <a:rPr lang="it-IT" dirty="0"/>
              <a:t>"	2013/2014	LICEO LINGUISTICO	</a:t>
            </a:r>
          </a:p>
          <a:p>
            <a:pPr marL="0" indent="0">
              <a:buNone/>
            </a:pPr>
            <a:r>
              <a:rPr lang="it-IT" dirty="0"/>
              <a:t>TRANI	I.T.E.S. "A. Moro"	2014/2015	ENOGASTRONOMIA E OSPITALITA' ALBERGHIERA	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9145701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42084" y="620688"/>
            <a:ext cx="5904656" cy="79208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POLO UNIVERSITARIO LUM 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013176"/>
            <a:ext cx="12188825" cy="1296144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 la nascita della sede della LUM, la Provincia di Barletta – Andria – Trani vanta il suo Polo Universitario (Facoltà di Economia e Giurisprudenza), in collaborazione con tutti i Comuni del Patto Territoriale Nord Barese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Ofantino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</p:txBody>
      </p:sp>
      <p:pic>
        <p:nvPicPr>
          <p:cNvPr id="5" name="Immagine 4" descr="Lum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2412" y="1268761"/>
            <a:ext cx="5364000" cy="3475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Segnaposto contenuto 4" descr="Lum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6672"/>
            <a:ext cx="3096344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47533155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19214" y="417984"/>
            <a:ext cx="5950397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POLO BIBLIOTECARIO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068960"/>
            <a:ext cx="12188825" cy="3096344"/>
          </a:xfrm>
        </p:spPr>
        <p:txBody>
          <a:bodyPr>
            <a:normAutofit fontScale="92500"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Con un semplice clic ogni cittadino può consultare online uno dei 36.548 volumi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catalogati 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digitalizzati) posseduti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dalle biblioteche comunali della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Provincia.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polobibliotecario.provincia.bt.it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Importo complessivo del progetto di 372mila euro,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finanziato da Regione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Puglia 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Comunità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Europea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Sede del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Polo Bibliotecario della Provincia è la Biblioteca comunale della Città di Trani, tenendo fede a quanto previsto dallo Statuto della Provincia che individua proprio Trani quale polo turistico-culturale, oltre che giuridico, finanziario e scientifico del territorio.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biblioteca2.jpg"/>
          <p:cNvPicPr>
            <a:picLocks noChangeAspect="1"/>
          </p:cNvPicPr>
          <p:nvPr/>
        </p:nvPicPr>
        <p:blipFill>
          <a:blip r:embed="rId2" cstate="print"/>
          <a:srcRect b="8657"/>
          <a:stretch>
            <a:fillRect/>
          </a:stretch>
        </p:blipFill>
        <p:spPr>
          <a:xfrm>
            <a:off x="72009" y="340337"/>
            <a:ext cx="3142083" cy="21525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6141612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fondi FSE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Per questo Comune , complessivamente sono stati investite somme </a:t>
            </a:r>
            <a:r>
              <a:rPr lang="it-IT" b="1" dirty="0" err="1" smtClean="0">
                <a:solidFill>
                  <a:schemeClr val="tx1">
                    <a:lumMod val="75000"/>
                  </a:schemeClr>
                </a:solidFill>
              </a:rPr>
              <a:t>somme</a:t>
            </a: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 pari a oltre 3 milioni di Euro</a:t>
            </a: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725144"/>
            <a:ext cx="12188824" cy="1294656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a Trani il Centro Raccolta Olii esausti, presso il Supermercato «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Dok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di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Viale Vittorio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Emanuele, in collaborazione con il Gruppo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Megamark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Recupero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riutilizzo e riciclaggio di oli e grassi vegetali e animali esausti di provenienza domestica.  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4052" y="609600"/>
            <a:ext cx="6120680" cy="1066800"/>
          </a:xfrm>
          <a:noFill/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“A MACCHIA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D’OLIO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oli esausti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0436" y="1628800"/>
            <a:ext cx="5590356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 descr="oli esaus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040" y="535699"/>
            <a:ext cx="2926060" cy="3901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7236589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609600"/>
            <a:ext cx="9143538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PULIZIA SPIAGGE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373216"/>
            <a:ext cx="12188824" cy="1019944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per Trani, come per tutti i Comuni Costieri del territorio, la Provincia ha destinato nelle scorse stagioni estive un contributo per la pulizia delle spiagge pubbliche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Spiagge Trani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1126"/>
            <a:ext cx="3646140" cy="27738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magine 4" descr="Spiagge Trani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6180" y="1916832"/>
            <a:ext cx="3936437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Spiagge Trani 3.JPG"/>
          <p:cNvPicPr>
            <a:picLocks noChangeAspect="1"/>
          </p:cNvPicPr>
          <p:nvPr/>
        </p:nvPicPr>
        <p:blipFill>
          <a:blip r:embed="rId4" cstate="print"/>
          <a:srcRect l="32174" t="26373" r="16521" b="16484"/>
          <a:stretch>
            <a:fillRect/>
          </a:stretch>
        </p:blipFill>
        <p:spPr>
          <a:xfrm>
            <a:off x="8542684" y="332656"/>
            <a:ext cx="3646141" cy="3213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46515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887" y="404664"/>
            <a:ext cx="7442685" cy="2376264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  <a:t>Tutela ambientale - Discariche -Rifiuti</a:t>
            </a:r>
            <a:b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</a:br>
            <a:endParaRPr lang="it-IT" sz="3400" b="1" i="0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2052" name="Picture 4" descr="http://www.videoandria.com/wordpress/wp-content/uploads/2014/06/Grottell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79" y="3419845"/>
            <a:ext cx="4406125" cy="2820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1.bp.blogspot.com/_aVUzqyLn8zw/S8jdp4hfwkI/AAAAAAAAAGI/XAa96NHprWc/s1600/Grottelline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404664"/>
            <a:ext cx="4406125" cy="2952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lobonews.it/wp-content/uploads/2013/01/discarica-Trani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780928"/>
            <a:ext cx="3718148" cy="3137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609600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INTERVENTI BONIFICHE AMIANTO SU STRADE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929336"/>
            <a:ext cx="12188824" cy="1668016"/>
          </a:xfrm>
        </p:spPr>
        <p:txBody>
          <a:bodyPr/>
          <a:lstStyle/>
          <a:p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Bonifica area amianto sulla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n.2 “Andriese-Coratina”, lungo la rampa 24 ricadente nel territorio di Trani, al km.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39-600, e piantumazione 19 alberi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di ulivo, espiantati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durante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i lavori sulla Strada Provinciale n.1 “</a:t>
            </a:r>
            <a:r>
              <a:rPr lang="it-IT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Trani-Andria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”.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Amianto 1.JPG"/>
          <p:cNvPicPr>
            <a:picLocks noChangeAspect="1"/>
          </p:cNvPicPr>
          <p:nvPr/>
        </p:nvPicPr>
        <p:blipFill>
          <a:blip r:embed="rId2" cstate="print"/>
          <a:srcRect l="4879" t="15620" r="2428" b="2811"/>
          <a:stretch>
            <a:fillRect/>
          </a:stretch>
        </p:blipFill>
        <p:spPr>
          <a:xfrm>
            <a:off x="405780" y="1412776"/>
            <a:ext cx="5236945" cy="360000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5" name="Immagine 4" descr="Amianto 2.JPG"/>
          <p:cNvPicPr>
            <a:picLocks noChangeAspect="1"/>
          </p:cNvPicPr>
          <p:nvPr/>
        </p:nvPicPr>
        <p:blipFill>
          <a:blip r:embed="rId3" cstate="print"/>
          <a:srcRect t="8001" b="27950"/>
          <a:stretch>
            <a:fillRect/>
          </a:stretch>
        </p:blipFill>
        <p:spPr>
          <a:xfrm>
            <a:off x="6923084" y="1340768"/>
            <a:ext cx="5220000" cy="3653950"/>
          </a:xfrm>
          <a:prstGeom prst="round2Diag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88793117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Politiche Sociali</a:t>
            </a:r>
            <a:endParaRPr lang="it-IT" sz="720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Per questo comune ne hanno beneficiato n.130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1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=""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78088" y="609600"/>
            <a:ext cx="5832648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17 gli studenti di Trani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974260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62064" y="609600"/>
            <a:ext cx="6264696" cy="731168"/>
          </a:xfrm>
        </p:spPr>
        <p:txBody>
          <a:bodyPr anchor="ctr"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TRANI 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229200"/>
            <a:ext cx="12188824" cy="1152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10.000 euro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contribuire all’acquisto di un mezzo di soccorso per l’Associazione Operatori Emergenza Radio 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Trani, dopo l’incendio doloso del 17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febbraio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 alla sede dell’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Oer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Trani,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quale andarono completamente distrutti i mezzi di soccorso della stessa Associazione. 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7" name="Immagine 6" descr="Oer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756" y="1268760"/>
            <a:ext cx="4824536" cy="3481704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Oer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90355" y="1556792"/>
            <a:ext cx="6228000" cy="2960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8210955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8445433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609600"/>
            <a:ext cx="9143538" cy="947192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4400" b="1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57908" y="1484784"/>
            <a:ext cx="9143538" cy="4476328"/>
          </a:xfrm>
        </p:spPr>
        <p:txBody>
          <a:bodyPr>
            <a:normAutofit fontScale="25000" lnSpcReduction="20000"/>
          </a:bodyPr>
          <a:lstStyle/>
          <a:p>
            <a:endParaRPr lang="it-IT" dirty="0" smtClean="0"/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Pianificazione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sulla prevenzione e interventi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ANTI INCENDI BOSCHIVI. </a:t>
            </a:r>
            <a:endParaRPr lang="it-IT" sz="72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Adozione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Convenzioni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con le Associazioni di Volontariato ricadenti nel territorio comunale per attività di “Avvistamento Dinamico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ANTI INCENDI BOSCHIVI”.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Niente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paura … Agisci, formazione scolastica sulle norme comportamentali da adottare in caso di eventi, con verifica finale sulle modalità di evacuazione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. Scuola «G. Rocca»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pattugliamento sulla viabilità di competenza per contrasto rapine trasporto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valori.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Creazione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sezione di Polizia Giudiziaria presso il Tribunale di Trani – Procura della Repubblica.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Azioni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di contrasto all’espianto abusivo di ulivi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secolari</a:t>
            </a:r>
          </a:p>
          <a:p>
            <a:pPr marL="0" indent="0">
              <a:buNone/>
            </a:pP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Esercitazione </a:t>
            </a:r>
            <a:r>
              <a:rPr lang="it-IT" sz="7200" dirty="0">
                <a:solidFill>
                  <a:schemeClr val="tx1">
                    <a:lumMod val="50000"/>
                  </a:schemeClr>
                </a:solidFill>
              </a:rPr>
              <a:t>Nazionale </a:t>
            </a:r>
            <a:r>
              <a:rPr lang="it-IT" sz="7200" dirty="0" smtClean="0">
                <a:solidFill>
                  <a:schemeClr val="tx1">
                    <a:lumMod val="50000"/>
                  </a:schemeClr>
                </a:solidFill>
              </a:rPr>
              <a:t>EMERFI2014 (Incidente ferroviario)</a:t>
            </a:r>
            <a:endParaRPr lang="it-IT" sz="7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1">
                    <a:lumMod val="75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Emesse n. 1830 attestazioni e autorizzazioni sismiche di cui n. 276 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Emessi n. 738 provvedimenti complessivi di cui per questo Comune: n. 34 concessioni n. 16 per uso domestico autorizzazioni scavo</a:t>
            </a:r>
            <a:endParaRPr lang="it-IT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33972" y="2564904"/>
            <a:ext cx="7848872" cy="72008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TRANI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3273152"/>
            <a:ext cx="9143538" cy="274813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Il Settore Finanziario e Tributi della Provincia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ha assicurato la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gestione dell’analogo Servizio presso il Comune di Trani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dal mese di gennaio fino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al 30 aprile 2013.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 convenzione prevedeva l’utilizzo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del Dirigente Responsabile del Settore Yanko Tedeschi e di sei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dipendenti, individuati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dal medesimo Dirigente, che si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sono recati presso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il Comune di Trani per lo svolgimento dei compiti da assicurare. </a:t>
            </a:r>
          </a:p>
          <a:p>
            <a:endParaRPr lang="it-IT" dirty="0"/>
          </a:p>
        </p:txBody>
      </p:sp>
      <p:pic>
        <p:nvPicPr>
          <p:cNvPr id="4" name="Immagine 3" descr="Comune di Tra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8028" y="548680"/>
            <a:ext cx="6912768" cy="20162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81838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2520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              	</a:t>
            </a:r>
            <a:r>
              <a:rPr lang="it-IT" sz="6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	  </a:t>
            </a:r>
            <a:r>
              <a:rPr lang="it-IT" sz="4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1403</Words>
  <Application>Microsoft Office PowerPoint</Application>
  <PresentationFormat>Personalizzato</PresentationFormat>
  <Paragraphs>185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4" baseType="lpstr">
      <vt:lpstr>TS102801098</vt:lpstr>
      <vt:lpstr>Diapositiva 1</vt:lpstr>
      <vt:lpstr>TRANI IN PROVINCIA</vt:lpstr>
      <vt:lpstr> SEDI: VIALE DE GEMMIS  42/44 </vt:lpstr>
      <vt:lpstr>SEDI:  VIA TASSELGARDO </vt:lpstr>
      <vt:lpstr>Strada provinciale  n. 1 Trani - Andria. </vt:lpstr>
      <vt:lpstr>MONTALTINO</vt:lpstr>
      <vt:lpstr>LICEO CLASSICO DE SANCTIS</vt:lpstr>
      <vt:lpstr>LICEO CLASSICO DE SANCTIS</vt:lpstr>
      <vt:lpstr>ISTITUTO “BOVIO”</vt:lpstr>
      <vt:lpstr>ISTITUTO “VECCHI”</vt:lpstr>
      <vt:lpstr>ISTRUZIONE</vt:lpstr>
      <vt:lpstr>POLO UNIVERSITARIO LUM </vt:lpstr>
      <vt:lpstr>POLO BIBLIOTECARIO</vt:lpstr>
      <vt:lpstr>FORMAZIONE PROFESSIONALE</vt:lpstr>
      <vt:lpstr>Diapositiva 15</vt:lpstr>
      <vt:lpstr>“A MACCHIA D’OLIO”</vt:lpstr>
      <vt:lpstr>PULIZIA SPIAGGE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Tutela ambientale - Discariche -Rifiuti </vt:lpstr>
      <vt:lpstr>INTERVENTI BONIFICHE AMIANTO SU STRADE</vt:lpstr>
      <vt:lpstr>Promozione Territorio e Turismo</vt:lpstr>
      <vt:lpstr>Layout titolo</vt:lpstr>
      <vt:lpstr>LA PROVINCIA  per il SOCIALE</vt:lpstr>
      <vt:lpstr>Le Politiche Sociali</vt:lpstr>
      <vt:lpstr>Diapositiva 25</vt:lpstr>
      <vt:lpstr>Carta Amica</vt:lpstr>
      <vt:lpstr>Le Politiche di Genere</vt:lpstr>
      <vt:lpstr>Diapositiva 28</vt:lpstr>
      <vt:lpstr>Le Politiche per il Lavoro</vt:lpstr>
      <vt:lpstr>LAVORO</vt:lpstr>
      <vt:lpstr>Diapositiva 31</vt:lpstr>
      <vt:lpstr>BORSE DI STUDIO</vt:lpstr>
      <vt:lpstr>LA PROVINCIA PER TRANI </vt:lpstr>
      <vt:lpstr>Diapositiva 34</vt:lpstr>
      <vt:lpstr>POLIZIA PROVINCIALE</vt:lpstr>
      <vt:lpstr>Diapositiva 36</vt:lpstr>
      <vt:lpstr>Diapositiva 37</vt:lpstr>
      <vt:lpstr>Diapositiva 38</vt:lpstr>
      <vt:lpstr>  Reti e InfraStrutture Tecnologiche  Linee di attività: - Indicatori ICE - Polo Bibliotecario - Portale Cartografico (Sistema GIS) - Portale SUE - Internet Point - Piano di Risk Managment - Portale acquisti in rete  </vt:lpstr>
      <vt:lpstr>Pianificazione </vt:lpstr>
      <vt:lpstr>LA PROVINCIA PER TRANI</vt:lpstr>
      <vt:lpstr>Tutela e Rappresentanza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2014-07-24T11:42:32Z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